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0" r:id="rId2"/>
    <p:sldId id="274" r:id="rId3"/>
    <p:sldId id="364" r:id="rId4"/>
    <p:sldId id="352" r:id="rId5"/>
    <p:sldId id="357" r:id="rId6"/>
    <p:sldId id="331" r:id="rId7"/>
    <p:sldId id="308" r:id="rId8"/>
    <p:sldId id="326" r:id="rId9"/>
    <p:sldId id="332" r:id="rId10"/>
    <p:sldId id="372" r:id="rId11"/>
    <p:sldId id="373" r:id="rId12"/>
    <p:sldId id="374" r:id="rId13"/>
    <p:sldId id="371" r:id="rId14"/>
    <p:sldId id="376" r:id="rId15"/>
    <p:sldId id="315" r:id="rId16"/>
    <p:sldId id="322" r:id="rId17"/>
    <p:sldId id="323" r:id="rId18"/>
    <p:sldId id="375" r:id="rId19"/>
  </p:sldIdLst>
  <p:sldSz cx="9144000" cy="6858000" type="screen4x3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095" autoAdjust="0"/>
  </p:normalViewPr>
  <p:slideViewPr>
    <p:cSldViewPr>
      <p:cViewPr varScale="1">
        <p:scale>
          <a:sx n="84" d="100"/>
          <a:sy n="84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56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E07DB-D23B-4D02-9A1E-81223284E4C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9900EE-7632-469F-ACF9-05B2F4C6E543}">
      <dgm:prSet/>
      <dgm:spPr/>
      <dgm:t>
        <a:bodyPr/>
        <a:lstStyle/>
        <a:p>
          <a:r>
            <a:rPr lang="fi-FI"/>
            <a:t>Punkaharju kuntoutussairaalasäätiö omistajana</a:t>
          </a:r>
          <a:endParaRPr lang="en-US"/>
        </a:p>
      </dgm:t>
    </dgm:pt>
    <dgm:pt modelId="{CD2831A4-8AA3-465F-8AF0-98EF4398FE5E}" type="parTrans" cxnId="{5C6EE09E-2EAE-4708-B608-AFFDE43B39D0}">
      <dgm:prSet/>
      <dgm:spPr/>
      <dgm:t>
        <a:bodyPr/>
        <a:lstStyle/>
        <a:p>
          <a:endParaRPr lang="en-US"/>
        </a:p>
      </dgm:t>
    </dgm:pt>
    <dgm:pt modelId="{DA3617B3-4D3F-455D-8888-A09F2B3E2B0A}" type="sibTrans" cxnId="{5C6EE09E-2EAE-4708-B608-AFFDE43B39D0}">
      <dgm:prSet/>
      <dgm:spPr/>
      <dgm:t>
        <a:bodyPr/>
        <a:lstStyle/>
        <a:p>
          <a:endParaRPr lang="en-US"/>
        </a:p>
      </dgm:t>
    </dgm:pt>
    <dgm:pt modelId="{1DE728B8-B70C-44AA-ABD2-ABEBA5880BFA}">
      <dgm:prSet/>
      <dgm:spPr/>
      <dgm:t>
        <a:bodyPr/>
        <a:lstStyle/>
        <a:p>
          <a:r>
            <a:rPr lang="fi-FI" dirty="0"/>
            <a:t>Kruunupuisto Oy –yhteiskuntavastuullinen yritystoiminta</a:t>
          </a:r>
          <a:endParaRPr lang="en-US" dirty="0"/>
        </a:p>
      </dgm:t>
    </dgm:pt>
    <dgm:pt modelId="{16165BBD-9FC3-4DB3-BD7C-96D61CE09AE8}" type="parTrans" cxnId="{E5B6442C-680B-48B3-95AD-582F2AD03B7B}">
      <dgm:prSet/>
      <dgm:spPr/>
      <dgm:t>
        <a:bodyPr/>
        <a:lstStyle/>
        <a:p>
          <a:endParaRPr lang="en-US"/>
        </a:p>
      </dgm:t>
    </dgm:pt>
    <dgm:pt modelId="{8FA0C45E-8965-4E0B-93EE-3975620D7012}" type="sibTrans" cxnId="{E5B6442C-680B-48B3-95AD-582F2AD03B7B}">
      <dgm:prSet/>
      <dgm:spPr/>
      <dgm:t>
        <a:bodyPr/>
        <a:lstStyle/>
        <a:p>
          <a:endParaRPr lang="en-US"/>
        </a:p>
      </dgm:t>
    </dgm:pt>
    <dgm:pt modelId="{A77681CE-836F-4894-9A4B-E63EC74D3A08}">
      <dgm:prSet/>
      <dgm:spPr/>
      <dgm:t>
        <a:bodyPr/>
        <a:lstStyle/>
        <a:p>
          <a:r>
            <a:rPr lang="fi-FI" dirty="0"/>
            <a:t>Työllistää n. 95 eri alojen ammattilaista.</a:t>
          </a:r>
        </a:p>
        <a:p>
          <a:r>
            <a:rPr lang="fi-FI" dirty="0"/>
            <a:t> Alihankintayritykset, ammatinharjoittajat</a:t>
          </a:r>
          <a:endParaRPr lang="en-US" dirty="0"/>
        </a:p>
      </dgm:t>
    </dgm:pt>
    <dgm:pt modelId="{A3E78CC8-84D3-4B04-B805-98D1B2D0DF43}" type="parTrans" cxnId="{7E0B1490-3B4E-4149-A596-C5478C2A35C8}">
      <dgm:prSet/>
      <dgm:spPr/>
      <dgm:t>
        <a:bodyPr/>
        <a:lstStyle/>
        <a:p>
          <a:endParaRPr lang="en-US"/>
        </a:p>
      </dgm:t>
    </dgm:pt>
    <dgm:pt modelId="{98AE4C07-933A-4C28-A4F9-035AFA97A443}" type="sibTrans" cxnId="{7E0B1490-3B4E-4149-A596-C5478C2A35C8}">
      <dgm:prSet/>
      <dgm:spPr/>
      <dgm:t>
        <a:bodyPr/>
        <a:lstStyle/>
        <a:p>
          <a:endParaRPr lang="en-US"/>
        </a:p>
      </dgm:t>
    </dgm:pt>
    <dgm:pt modelId="{B0B3140D-BBC3-4E11-AD9C-F867AC6C1632}">
      <dgm:prSet/>
      <dgm:spPr/>
      <dgm:t>
        <a:bodyPr/>
        <a:lstStyle/>
        <a:p>
          <a:r>
            <a:rPr lang="fi-FI" dirty="0"/>
            <a:t>Liikevaihto 7 m€</a:t>
          </a:r>
          <a:endParaRPr lang="en-US" dirty="0"/>
        </a:p>
      </dgm:t>
    </dgm:pt>
    <dgm:pt modelId="{60B3E164-B860-4E78-B322-D818E3616B14}" type="parTrans" cxnId="{110E70EA-6CF9-490D-AB70-3CD30377A008}">
      <dgm:prSet/>
      <dgm:spPr/>
      <dgm:t>
        <a:bodyPr/>
        <a:lstStyle/>
        <a:p>
          <a:endParaRPr lang="en-US"/>
        </a:p>
      </dgm:t>
    </dgm:pt>
    <dgm:pt modelId="{88222B0B-96AA-43D1-BD01-96D15FA3225A}" type="sibTrans" cxnId="{110E70EA-6CF9-490D-AB70-3CD30377A008}">
      <dgm:prSet/>
      <dgm:spPr/>
      <dgm:t>
        <a:bodyPr/>
        <a:lstStyle/>
        <a:p>
          <a:endParaRPr lang="en-US"/>
        </a:p>
      </dgm:t>
    </dgm:pt>
    <dgm:pt modelId="{CFA329BB-16CE-46AD-9D4F-FF633814E5C7}" type="pres">
      <dgm:prSet presAssocID="{CFAE07DB-D23B-4D02-9A1E-81223284E4CD}" presName="Name0" presStyleCnt="0">
        <dgm:presLayoutVars>
          <dgm:dir/>
          <dgm:animLvl val="lvl"/>
          <dgm:resizeHandles val="exact"/>
        </dgm:presLayoutVars>
      </dgm:prSet>
      <dgm:spPr/>
    </dgm:pt>
    <dgm:pt modelId="{53BFF632-1614-4A12-976B-4C1E4184CC3B}" type="pres">
      <dgm:prSet presAssocID="{1DE728B8-B70C-44AA-ABD2-ABEBA5880BFA}" presName="boxAndChildren" presStyleCnt="0"/>
      <dgm:spPr/>
    </dgm:pt>
    <dgm:pt modelId="{7D4DFEF2-7218-4BA4-9C5B-98E3765810C1}" type="pres">
      <dgm:prSet presAssocID="{1DE728B8-B70C-44AA-ABD2-ABEBA5880BFA}" presName="parentTextBox" presStyleLbl="node1" presStyleIdx="0" presStyleCnt="2"/>
      <dgm:spPr/>
    </dgm:pt>
    <dgm:pt modelId="{CF5A3197-2A72-4ED8-B0D1-8D9C28D54D79}" type="pres">
      <dgm:prSet presAssocID="{1DE728B8-B70C-44AA-ABD2-ABEBA5880BFA}" presName="entireBox" presStyleLbl="node1" presStyleIdx="0" presStyleCnt="2"/>
      <dgm:spPr/>
    </dgm:pt>
    <dgm:pt modelId="{C7397162-5CB1-4BE2-AF34-7C62642EC0F5}" type="pres">
      <dgm:prSet presAssocID="{1DE728B8-B70C-44AA-ABD2-ABEBA5880BFA}" presName="descendantBox" presStyleCnt="0"/>
      <dgm:spPr/>
    </dgm:pt>
    <dgm:pt modelId="{6E3C5002-D033-43E0-AB02-43F4B3459541}" type="pres">
      <dgm:prSet presAssocID="{A77681CE-836F-4894-9A4B-E63EC74D3A08}" presName="childTextBox" presStyleLbl="fgAccFollowNode1" presStyleIdx="0" presStyleCnt="2" custScaleX="35171" custLinFactNeighborX="41027" custLinFactNeighborY="-13057">
        <dgm:presLayoutVars>
          <dgm:bulletEnabled val="1"/>
        </dgm:presLayoutVars>
      </dgm:prSet>
      <dgm:spPr/>
    </dgm:pt>
    <dgm:pt modelId="{E384E5B1-3137-4836-82AF-C5C206645B8A}" type="pres">
      <dgm:prSet presAssocID="{B0B3140D-BBC3-4E11-AD9C-F867AC6C1632}" presName="childTextBox" presStyleLbl="fgAccFollowNode1" presStyleIdx="1" presStyleCnt="2" custScaleX="34885" custScaleY="102696" custLinFactNeighborX="-46643" custLinFactNeighborY="-11709">
        <dgm:presLayoutVars>
          <dgm:bulletEnabled val="1"/>
        </dgm:presLayoutVars>
      </dgm:prSet>
      <dgm:spPr/>
    </dgm:pt>
    <dgm:pt modelId="{D487C87C-FEBB-45C2-847F-5B83B9DBA9CE}" type="pres">
      <dgm:prSet presAssocID="{DA3617B3-4D3F-455D-8888-A09F2B3E2B0A}" presName="sp" presStyleCnt="0"/>
      <dgm:spPr/>
    </dgm:pt>
    <dgm:pt modelId="{DE210968-C32C-45ED-956F-3E4C67315B6E}" type="pres">
      <dgm:prSet presAssocID="{B89900EE-7632-469F-ACF9-05B2F4C6E543}" presName="arrowAndChildren" presStyleCnt="0"/>
      <dgm:spPr/>
    </dgm:pt>
    <dgm:pt modelId="{3B66B0F0-8B30-47DB-82DD-AC18CB90F34C}" type="pres">
      <dgm:prSet presAssocID="{B89900EE-7632-469F-ACF9-05B2F4C6E543}" presName="parentTextArrow" presStyleLbl="node1" presStyleIdx="1" presStyleCnt="2"/>
      <dgm:spPr/>
    </dgm:pt>
  </dgm:ptLst>
  <dgm:cxnLst>
    <dgm:cxn modelId="{AC467E02-C0B6-4864-BCF3-B3DF9ADCE866}" type="presOf" srcId="{CFAE07DB-D23B-4D02-9A1E-81223284E4CD}" destId="{CFA329BB-16CE-46AD-9D4F-FF633814E5C7}" srcOrd="0" destOrd="0" presId="urn:microsoft.com/office/officeart/2005/8/layout/process4"/>
    <dgm:cxn modelId="{51BD9718-4560-45E8-ADEE-78A85DCF9D32}" type="presOf" srcId="{1DE728B8-B70C-44AA-ABD2-ABEBA5880BFA}" destId="{CF5A3197-2A72-4ED8-B0D1-8D9C28D54D79}" srcOrd="1" destOrd="0" presId="urn:microsoft.com/office/officeart/2005/8/layout/process4"/>
    <dgm:cxn modelId="{E5B6442C-680B-48B3-95AD-582F2AD03B7B}" srcId="{CFAE07DB-D23B-4D02-9A1E-81223284E4CD}" destId="{1DE728B8-B70C-44AA-ABD2-ABEBA5880BFA}" srcOrd="1" destOrd="0" parTransId="{16165BBD-9FC3-4DB3-BD7C-96D61CE09AE8}" sibTransId="{8FA0C45E-8965-4E0B-93EE-3975620D7012}"/>
    <dgm:cxn modelId="{29C5473C-FD6B-4D76-A908-2C681F8FD3CB}" type="presOf" srcId="{B89900EE-7632-469F-ACF9-05B2F4C6E543}" destId="{3B66B0F0-8B30-47DB-82DD-AC18CB90F34C}" srcOrd="0" destOrd="0" presId="urn:microsoft.com/office/officeart/2005/8/layout/process4"/>
    <dgm:cxn modelId="{C412874B-DBB1-473C-ADCD-CC98F525808E}" type="presOf" srcId="{B0B3140D-BBC3-4E11-AD9C-F867AC6C1632}" destId="{E384E5B1-3137-4836-82AF-C5C206645B8A}" srcOrd="0" destOrd="0" presId="urn:microsoft.com/office/officeart/2005/8/layout/process4"/>
    <dgm:cxn modelId="{9098D583-298B-497D-8F44-FCE0B058C1E0}" type="presOf" srcId="{1DE728B8-B70C-44AA-ABD2-ABEBA5880BFA}" destId="{7D4DFEF2-7218-4BA4-9C5B-98E3765810C1}" srcOrd="0" destOrd="0" presId="urn:microsoft.com/office/officeart/2005/8/layout/process4"/>
    <dgm:cxn modelId="{F13DD685-F972-4591-9891-810344B74546}" type="presOf" srcId="{A77681CE-836F-4894-9A4B-E63EC74D3A08}" destId="{6E3C5002-D033-43E0-AB02-43F4B3459541}" srcOrd="0" destOrd="0" presId="urn:microsoft.com/office/officeart/2005/8/layout/process4"/>
    <dgm:cxn modelId="{7E0B1490-3B4E-4149-A596-C5478C2A35C8}" srcId="{1DE728B8-B70C-44AA-ABD2-ABEBA5880BFA}" destId="{A77681CE-836F-4894-9A4B-E63EC74D3A08}" srcOrd="0" destOrd="0" parTransId="{A3E78CC8-84D3-4B04-B805-98D1B2D0DF43}" sibTransId="{98AE4C07-933A-4C28-A4F9-035AFA97A443}"/>
    <dgm:cxn modelId="{5C6EE09E-2EAE-4708-B608-AFFDE43B39D0}" srcId="{CFAE07DB-D23B-4D02-9A1E-81223284E4CD}" destId="{B89900EE-7632-469F-ACF9-05B2F4C6E543}" srcOrd="0" destOrd="0" parTransId="{CD2831A4-8AA3-465F-8AF0-98EF4398FE5E}" sibTransId="{DA3617B3-4D3F-455D-8888-A09F2B3E2B0A}"/>
    <dgm:cxn modelId="{110E70EA-6CF9-490D-AB70-3CD30377A008}" srcId="{1DE728B8-B70C-44AA-ABD2-ABEBA5880BFA}" destId="{B0B3140D-BBC3-4E11-AD9C-F867AC6C1632}" srcOrd="1" destOrd="0" parTransId="{60B3E164-B860-4E78-B322-D818E3616B14}" sibTransId="{88222B0B-96AA-43D1-BD01-96D15FA3225A}"/>
    <dgm:cxn modelId="{931A9D6E-3C50-4F4B-BD7A-25B2B4C80E29}" type="presParOf" srcId="{CFA329BB-16CE-46AD-9D4F-FF633814E5C7}" destId="{53BFF632-1614-4A12-976B-4C1E4184CC3B}" srcOrd="0" destOrd="0" presId="urn:microsoft.com/office/officeart/2005/8/layout/process4"/>
    <dgm:cxn modelId="{1C142B5F-4793-449D-907F-2AEC3BF3347E}" type="presParOf" srcId="{53BFF632-1614-4A12-976B-4C1E4184CC3B}" destId="{7D4DFEF2-7218-4BA4-9C5B-98E3765810C1}" srcOrd="0" destOrd="0" presId="urn:microsoft.com/office/officeart/2005/8/layout/process4"/>
    <dgm:cxn modelId="{4582124E-53AB-4335-9322-A15645AF571B}" type="presParOf" srcId="{53BFF632-1614-4A12-976B-4C1E4184CC3B}" destId="{CF5A3197-2A72-4ED8-B0D1-8D9C28D54D79}" srcOrd="1" destOrd="0" presId="urn:microsoft.com/office/officeart/2005/8/layout/process4"/>
    <dgm:cxn modelId="{231C009A-3739-40D9-BD87-F37F99C2E689}" type="presParOf" srcId="{53BFF632-1614-4A12-976B-4C1E4184CC3B}" destId="{C7397162-5CB1-4BE2-AF34-7C62642EC0F5}" srcOrd="2" destOrd="0" presId="urn:microsoft.com/office/officeart/2005/8/layout/process4"/>
    <dgm:cxn modelId="{11F7C5FD-4D24-4D61-9502-E8AC7401E7FF}" type="presParOf" srcId="{C7397162-5CB1-4BE2-AF34-7C62642EC0F5}" destId="{6E3C5002-D033-43E0-AB02-43F4B3459541}" srcOrd="0" destOrd="0" presId="urn:microsoft.com/office/officeart/2005/8/layout/process4"/>
    <dgm:cxn modelId="{64AAA779-D12F-4AEB-8094-5B2034889A98}" type="presParOf" srcId="{C7397162-5CB1-4BE2-AF34-7C62642EC0F5}" destId="{E384E5B1-3137-4836-82AF-C5C206645B8A}" srcOrd="1" destOrd="0" presId="urn:microsoft.com/office/officeart/2005/8/layout/process4"/>
    <dgm:cxn modelId="{89739157-2153-4597-96AF-23433C4A95D2}" type="presParOf" srcId="{CFA329BB-16CE-46AD-9D4F-FF633814E5C7}" destId="{D487C87C-FEBB-45C2-847F-5B83B9DBA9CE}" srcOrd="1" destOrd="0" presId="urn:microsoft.com/office/officeart/2005/8/layout/process4"/>
    <dgm:cxn modelId="{BA6FC5D1-8760-4F33-8B64-11D3BF803280}" type="presParOf" srcId="{CFA329BB-16CE-46AD-9D4F-FF633814E5C7}" destId="{DE210968-C32C-45ED-956F-3E4C67315B6E}" srcOrd="2" destOrd="0" presId="urn:microsoft.com/office/officeart/2005/8/layout/process4"/>
    <dgm:cxn modelId="{6D8305DC-5D13-4280-B6D8-98477B92CCE5}" type="presParOf" srcId="{DE210968-C32C-45ED-956F-3E4C67315B6E}" destId="{3B66B0F0-8B30-47DB-82DD-AC18CB90F3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A3197-2A72-4ED8-B0D1-8D9C28D54D79}">
      <dsp:nvSpPr>
        <dsp:cNvPr id="0" name=""/>
        <dsp:cNvSpPr/>
      </dsp:nvSpPr>
      <dsp:spPr>
        <a:xfrm>
          <a:off x="0" y="2323251"/>
          <a:ext cx="8229600" cy="1524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Kruunupuisto Oy –yhteiskuntavastuullinen yritystoiminta</a:t>
          </a:r>
          <a:endParaRPr lang="en-US" sz="2500" kern="1200" dirty="0"/>
        </a:p>
      </dsp:txBody>
      <dsp:txXfrm>
        <a:off x="0" y="2323251"/>
        <a:ext cx="8229600" cy="823124"/>
      </dsp:txXfrm>
    </dsp:sp>
    <dsp:sp modelId="{6E3C5002-D033-43E0-AB02-43F4B3459541}">
      <dsp:nvSpPr>
        <dsp:cNvPr id="0" name=""/>
        <dsp:cNvSpPr/>
      </dsp:nvSpPr>
      <dsp:spPr>
        <a:xfrm>
          <a:off x="4608493" y="3024336"/>
          <a:ext cx="2894432" cy="701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Työllistää n. 95 eri alojen ammattilaista.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 Alihankintayritykset, ammatinharjoittajat</a:t>
          </a:r>
          <a:endParaRPr lang="en-US" sz="1200" kern="1200" dirty="0"/>
        </a:p>
      </dsp:txBody>
      <dsp:txXfrm>
        <a:off x="4608493" y="3024336"/>
        <a:ext cx="2894432" cy="701179"/>
      </dsp:txXfrm>
    </dsp:sp>
    <dsp:sp modelId="{E384E5B1-3137-4836-82AF-C5C206645B8A}">
      <dsp:nvSpPr>
        <dsp:cNvPr id="0" name=""/>
        <dsp:cNvSpPr/>
      </dsp:nvSpPr>
      <dsp:spPr>
        <a:xfrm>
          <a:off x="288035" y="3024336"/>
          <a:ext cx="2870895" cy="7200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Liikevaihto 7 m€</a:t>
          </a:r>
          <a:endParaRPr lang="en-US" sz="1200" kern="1200" dirty="0"/>
        </a:p>
      </dsp:txBody>
      <dsp:txXfrm>
        <a:off x="288035" y="3024336"/>
        <a:ext cx="2870895" cy="720083"/>
      </dsp:txXfrm>
    </dsp:sp>
    <dsp:sp modelId="{3B66B0F0-8B30-47DB-82DD-AC18CB90F34C}">
      <dsp:nvSpPr>
        <dsp:cNvPr id="0" name=""/>
        <dsp:cNvSpPr/>
      </dsp:nvSpPr>
      <dsp:spPr>
        <a:xfrm rot="10800000">
          <a:off x="0" y="1735"/>
          <a:ext cx="8229600" cy="23443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Punkaharju kuntoutussairaalasäätiö omistajana</a:t>
          </a:r>
          <a:endParaRPr lang="en-US" sz="2500" kern="1200"/>
        </a:p>
      </dsp:txBody>
      <dsp:txXfrm rot="10800000">
        <a:off x="0" y="1735"/>
        <a:ext cx="8229600" cy="152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B175-12A2-4379-819B-A6B04D7CD1FB}" type="datetimeFigureOut">
              <a:rPr lang="fi-FI" smtClean="0"/>
              <a:t>18.4.2024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68BC-B9FF-4EAF-B739-390CB6E3CF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09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8B57F-E63F-44C1-92E1-ADCA5901DF08}" type="datetimeFigureOut">
              <a:rPr lang="fi-FI" smtClean="0"/>
              <a:t>18.4.2024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FAC77-99AC-4C25-B0D3-1477D84DAA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21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ruunupu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3960440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31D544-FB75-4C46-8986-9F2A02F2696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28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opee\Desktop\hotelli_p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 b="-6650"/>
          <a:stretch/>
        </p:blipFill>
        <p:spPr bwMode="auto">
          <a:xfrm>
            <a:off x="0" y="980728"/>
            <a:ext cx="9144001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/>
          <p:cNvSpPr/>
          <p:nvPr userDrawn="1"/>
        </p:nvSpPr>
        <p:spPr>
          <a:xfrm>
            <a:off x="0" y="5949280"/>
            <a:ext cx="9144000" cy="9361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8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D31D544-FB75-4C46-8986-9F2A02F2696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251520" y="5949280"/>
            <a:ext cx="8640960" cy="105273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06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ruunuare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3960440"/>
          </a:xfrm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31D544-FB75-4C46-8986-9F2A02F2696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66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opee\Desktop\areena_p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" b="-3005"/>
          <a:stretch/>
        </p:blipFill>
        <p:spPr bwMode="auto">
          <a:xfrm>
            <a:off x="2" y="972000"/>
            <a:ext cx="9144000" cy="609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/>
          <p:cNvSpPr/>
          <p:nvPr userDrawn="1"/>
        </p:nvSpPr>
        <p:spPr>
          <a:xfrm>
            <a:off x="0" y="5960018"/>
            <a:ext cx="9144000" cy="9253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8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D31D544-FB75-4C46-8986-9F2A02F2696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251520" y="5949280"/>
            <a:ext cx="8640960" cy="105273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81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3EEB-606D-453A-84FD-2DE6A6411C04}" type="datetimeFigureOut">
              <a:rPr lang="fi-FI" smtClean="0"/>
              <a:t>18.4.2024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D544-FB75-4C46-8986-9F2A02F269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675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3EEB-606D-453A-84FD-2DE6A6411C04}" type="datetimeFigureOut">
              <a:rPr lang="fi-FI" smtClean="0"/>
              <a:t>18.4.2024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D544-FB75-4C46-8986-9F2A02F269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514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3EEB-606D-453A-84FD-2DE6A6411C04}" type="datetimeFigureOut">
              <a:rPr lang="fi-FI" smtClean="0"/>
              <a:t>18.4.2024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D544-FB75-4C46-8986-9F2A02F269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395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3EEB-606D-453A-84FD-2DE6A6411C04}" type="datetimeFigureOut">
              <a:rPr lang="fi-FI" smtClean="0"/>
              <a:t>18.4.2024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D544-FB75-4C46-8986-9F2A02F269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63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3EEB-606D-453A-84FD-2DE6A6411C04}" type="datetimeFigureOut">
              <a:rPr lang="fi-FI" smtClean="0"/>
              <a:t>18.4.2024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D544-FB75-4C46-8986-9F2A02F269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7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opee\Desktop\harjukuva_p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"/>
          <a:stretch/>
        </p:blipFill>
        <p:spPr bwMode="auto">
          <a:xfrm>
            <a:off x="0" y="980728"/>
            <a:ext cx="9144000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1D544-FB75-4C46-8986-9F2A02F2696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Suorakulmio 4"/>
          <p:cNvSpPr/>
          <p:nvPr userDrawn="1"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51520" y="5949280"/>
            <a:ext cx="8640960" cy="105273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7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kunt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3960440"/>
          </a:xfrm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31D544-FB75-4C46-8986-9F2A02F2696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89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opee\Desktop\kunt_p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" b="-93"/>
          <a:stretch/>
        </p:blipFill>
        <p:spPr bwMode="auto">
          <a:xfrm>
            <a:off x="1" y="992774"/>
            <a:ext cx="9162248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/>
          <p:cNvSpPr/>
          <p:nvPr userDrawn="1"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7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D31D544-FB75-4C46-8986-9F2A02F2696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251520" y="5949280"/>
            <a:ext cx="8640960" cy="105273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08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avustettavien-kunt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008112"/>
            <a:ext cx="9144000" cy="58772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3960440"/>
          </a:xfrm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31D544-FB75-4C46-8986-9F2A02F2696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93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opee\Desktop\kuntoutus_p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"/>
          <a:stretch/>
        </p:blipFill>
        <p:spPr bwMode="auto">
          <a:xfrm>
            <a:off x="0" y="992774"/>
            <a:ext cx="9143999" cy="58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/>
          <p:cNvSpPr/>
          <p:nvPr userDrawn="1"/>
        </p:nvSpPr>
        <p:spPr>
          <a:xfrm>
            <a:off x="0" y="5949280"/>
            <a:ext cx="9144000" cy="936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8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D31D544-FB75-4C46-8986-9F2A02F2696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251520" y="5949280"/>
            <a:ext cx="8640960" cy="105273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23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hoidot-ja-terveyspalve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3960440"/>
          </a:xfrm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31D544-FB75-4C46-8986-9F2A02F2696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54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opee\Desktop\terveys_p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" b="1135"/>
          <a:stretch/>
        </p:blipFill>
        <p:spPr bwMode="auto">
          <a:xfrm>
            <a:off x="1" y="980728"/>
            <a:ext cx="9143999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orakulmio 9"/>
          <p:cNvSpPr/>
          <p:nvPr userDrawn="1"/>
        </p:nvSpPr>
        <p:spPr>
          <a:xfrm flipV="1">
            <a:off x="0" y="5949280"/>
            <a:ext cx="9143999" cy="936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8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D31D544-FB75-4C46-8986-9F2A02F2696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251520" y="5949280"/>
            <a:ext cx="8640960" cy="105273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33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hot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3960440"/>
          </a:xfrm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31D544-FB75-4C46-8986-9F2A02F26960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5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2316013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F3EEB-606D-453A-84FD-2DE6A6411C04}" type="datetimeFigureOut">
              <a:rPr lang="fi-FI" smtClean="0"/>
              <a:pPr/>
              <a:t>18.4.2024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D544-FB75-4C46-8986-9F2A02F2696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3384376" cy="5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64" r:id="rId4"/>
    <p:sldLayoutId id="2147483658" r:id="rId5"/>
    <p:sldLayoutId id="2147483665" r:id="rId6"/>
    <p:sldLayoutId id="2147483659" r:id="rId7"/>
    <p:sldLayoutId id="2147483666" r:id="rId8"/>
    <p:sldLayoutId id="2147483660" r:id="rId9"/>
    <p:sldLayoutId id="2147483667" r:id="rId10"/>
    <p:sldLayoutId id="2147483661" r:id="rId11"/>
    <p:sldLayoutId id="2147483668" r:id="rId12"/>
    <p:sldLayoutId id="2147483650" r:id="rId13"/>
    <p:sldLayoutId id="2147483652" r:id="rId14"/>
    <p:sldLayoutId id="2147483654" r:id="rId15"/>
    <p:sldLayoutId id="2147483655" r:id="rId16"/>
    <p:sldLayoutId id="214748365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la.fi/yhteistyokumppanit-terveydenhuolto-laakarinlausunnot-ja-todistukset-b-lausunto-kuntoutus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ina.rinkinen@kruunupuisto.fi" TargetMode="External"/><Relationship Id="rId2" Type="http://schemas.openxmlformats.org/officeDocument/2006/relationships/hyperlink" Target="mailto:tiina.riikonen@kruunupuisto.fi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hyperlink" Target="mailto:sari.heinonen@kruunupuisto.fi" TargetMode="External"/><Relationship Id="rId4" Type="http://schemas.openxmlformats.org/officeDocument/2006/relationships/hyperlink" Target="mailto:tuovi.riikila@kruunupuisto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391A0ADB-AAFC-A8AA-9FE9-A0389908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Tervetuloa</a:t>
            </a:r>
            <a:r>
              <a:rPr lang="en-US" dirty="0"/>
              <a:t>!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AA33DD5-413E-65AB-B297-FB59891716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" r="5" b="5"/>
          <a:stretch/>
        </p:blipFill>
        <p:spPr>
          <a:xfrm>
            <a:off x="539552" y="1733146"/>
            <a:ext cx="5184576" cy="4899356"/>
          </a:xfrm>
          <a:prstGeom prst="rect">
            <a:avLst/>
          </a:prstGeom>
          <a:noFill/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D1A4035-2B90-F7AB-BCE6-C3E987DF3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0152" y="2492896"/>
            <a:ext cx="2776301" cy="3456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0" lang="fi-FI" sz="1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STXingkai" panose="020B0503020204020204" pitchFamily="2" charset="-122"/>
              </a:rPr>
              <a:t>Varmaa vain on, että olkoonpa ilta tahi aamu, kesäyö tai auringonpaiste, </a:t>
            </a:r>
          </a:p>
          <a:p>
            <a:pPr marL="0" indent="0" algn="ctr">
              <a:buNone/>
            </a:pPr>
            <a:r>
              <a:rPr kumimoji="0" lang="fi-FI" sz="1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STXingkai" panose="020B0503020204020204" pitchFamily="2" charset="-122"/>
              </a:rPr>
              <a:t>maassamme ei ole kauniimpaa huvipuistoa.</a:t>
            </a:r>
          </a:p>
          <a:p>
            <a:pPr marL="0" indent="0" algn="ctr">
              <a:buNone/>
            </a:pPr>
            <a:r>
              <a:rPr kumimoji="0" lang="fi-FI" sz="1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STXingkai" panose="020B0503020204020204" pitchFamily="2" charset="-122"/>
              </a:rPr>
              <a:t> Se tietää rikkaana olemista kaikkein rikkaitten joukossa; se täyttää mielemme kiitollisuudella ja ihailulla”</a:t>
            </a:r>
          </a:p>
          <a:p>
            <a:pPr marL="0" indent="0" algn="ctr">
              <a:buNone/>
            </a:pPr>
            <a:endParaRPr lang="fi-FI" sz="1500" b="1" dirty="0">
              <a:solidFill>
                <a:prstClr val="black"/>
              </a:solidFill>
              <a:latin typeface="Bradley Hand ITC" panose="03070402050302030203" pitchFamily="66" charset="0"/>
              <a:ea typeface="STXingkai" panose="020B0503020204020204" pitchFamily="2" charset="-122"/>
            </a:endParaRPr>
          </a:p>
          <a:p>
            <a:pPr marL="0" indent="0" algn="ctr">
              <a:buNone/>
            </a:pPr>
            <a:r>
              <a:rPr kumimoji="0" lang="fi-FI" sz="1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STXingkai" panose="020B0503020204020204" pitchFamily="2" charset="-122"/>
              </a:rPr>
              <a:t>- Zachris Topelius -</a:t>
            </a:r>
            <a:br>
              <a:rPr kumimoji="0" lang="fi-FI" sz="15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STXingkai" panose="020B0503020204020204" pitchFamily="2" charset="-122"/>
              </a:rPr>
            </a:br>
            <a:endParaRPr lang="en-US" b="1" dirty="0">
              <a:latin typeface="Bradley Hand ITC" panose="03070402050302030203" pitchFamily="66" charset="0"/>
              <a:ea typeface="STXingkai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981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E32D1-46DC-E976-D542-EB179574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2" y="720160"/>
            <a:ext cx="8229600" cy="1143000"/>
          </a:xfrm>
        </p:spPr>
        <p:txBody>
          <a:bodyPr/>
          <a:lstStyle/>
          <a:p>
            <a:r>
              <a:rPr lang="fi-FI" dirty="0"/>
              <a:t>Kelan kuntoutus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0353ED-C2F4-33C2-D20E-C960AA25E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63161"/>
            <a:ext cx="8229600" cy="43021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Hakemista varten tarvitaan lääkäriltä B-lausunto sairauden tai vamman aiheuttamasta kuntoutustarpeesta.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Kuntoutuksella voi olla esimerkiksi seuraavia tavoitteita:</a:t>
            </a:r>
          </a:p>
          <a:p>
            <a:endParaRPr lang="fi-FI" dirty="0"/>
          </a:p>
          <a:p>
            <a:pPr lvl="1"/>
            <a:r>
              <a:rPr lang="fi-FI" dirty="0"/>
              <a:t>fyysisen toimintakyvyn ylläpitäminen ja palauttaminen</a:t>
            </a:r>
          </a:p>
          <a:p>
            <a:pPr lvl="1"/>
            <a:r>
              <a:rPr lang="fi-FI" dirty="0"/>
              <a:t>sopeutuminen elämään sairauden tai vamman kanssa.</a:t>
            </a:r>
          </a:p>
          <a:p>
            <a:pPr lvl="1"/>
            <a:r>
              <a:rPr lang="fi-FI" dirty="0"/>
              <a:t>sopivan koulutus- tai ammattialan valitseminen</a:t>
            </a:r>
          </a:p>
          <a:p>
            <a:pPr lvl="1"/>
            <a:r>
              <a:rPr lang="fi-FI" dirty="0"/>
              <a:t>opintojen loppuun saattaminen</a:t>
            </a:r>
          </a:p>
          <a:p>
            <a:pPr lvl="1"/>
            <a:r>
              <a:rPr lang="fi-FI" dirty="0"/>
              <a:t>työelämässä jatkaminen tai työelämään pääseminen</a:t>
            </a:r>
          </a:p>
        </p:txBody>
      </p:sp>
    </p:spTree>
    <p:extLst>
      <p:ext uri="{BB962C8B-B14F-4D97-AF65-F5344CB8AC3E}">
        <p14:creationId xmlns:p14="http://schemas.microsoft.com/office/powerpoint/2010/main" val="156915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5F84FD-729B-4553-5729-F049263A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8730"/>
            <a:ext cx="8229600" cy="1143000"/>
          </a:xfrm>
        </p:spPr>
        <p:txBody>
          <a:bodyPr>
            <a:normAutofit/>
          </a:bodyPr>
          <a:lstStyle/>
          <a:p>
            <a:r>
              <a:rPr lang="fi-FI" sz="2800" b="1" dirty="0"/>
              <a:t>B-lausunto kuntoutusta varten: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5C7BE7-EC5A-6969-8130-EC4596C6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Kela järjestää harkinnanvaraisena kuntoutuksena seuraavia palveluja, joiden hakemiseen tarvitaan B-lausunto:</a:t>
            </a:r>
          </a:p>
          <a:p>
            <a:endParaRPr lang="fi-FI" dirty="0"/>
          </a:p>
          <a:p>
            <a:r>
              <a:rPr lang="fi-FI" dirty="0"/>
              <a:t>kuntoutus- ja sopeutumisvalmennuskurssit</a:t>
            </a:r>
          </a:p>
          <a:p>
            <a:r>
              <a:rPr lang="fi-FI" dirty="0"/>
              <a:t>neuropsykologinen kuntoutus</a:t>
            </a:r>
          </a:p>
          <a:p>
            <a:r>
              <a:rPr lang="fi-FI" dirty="0"/>
              <a:t>moniammatillinen yksilökuntoutus</a:t>
            </a:r>
          </a:p>
          <a:p>
            <a:r>
              <a:rPr lang="fi-FI" dirty="0"/>
              <a:t>OPI-kurssit</a:t>
            </a:r>
          </a:p>
          <a:p>
            <a:r>
              <a:rPr lang="fi-FI" dirty="0"/>
              <a:t>LAKU-perhekuntoutus</a:t>
            </a:r>
          </a:p>
          <a:p>
            <a:r>
              <a:rPr lang="fi-FI" dirty="0"/>
              <a:t>Oma väylä -kuntoutus.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Jos suosittelet potilaallesi kuntoutuskurssille hakemista, kirjoita hänelle B-lausunto. Lausuntoa ei tarvitse kirjoittaa tiettyä kurssia varten, vaan voit arvioida siinä yleisesti kuntoutuksen tarvetta ja hyödyllisyyttä.</a:t>
            </a:r>
          </a:p>
        </p:txBody>
      </p:sp>
    </p:spTree>
    <p:extLst>
      <p:ext uri="{BB962C8B-B14F-4D97-AF65-F5344CB8AC3E}">
        <p14:creationId xmlns:p14="http://schemas.microsoft.com/office/powerpoint/2010/main" val="330946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D0C712-34AB-2464-02F3-366B101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sz="3600" dirty="0"/>
            </a:br>
            <a:r>
              <a:rPr lang="fi-FI" sz="3600" b="1" dirty="0"/>
              <a:t>Lausunnon sisältö: 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5D2087-04B8-59FA-0C8B-0ACB1958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496944" cy="439248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diagnoosi (ICD-10-koodeineen), johon potilaan toimintakyvyn heikentyminen perustuu</a:t>
            </a:r>
          </a:p>
          <a:p>
            <a:r>
              <a:rPr lang="fi-FI" dirty="0"/>
              <a:t>työ-, koulutus- ja muu elämäntilanne</a:t>
            </a:r>
          </a:p>
          <a:p>
            <a:r>
              <a:rPr lang="fi-FI" dirty="0"/>
              <a:t>sairauden tai vamman nykytila ja hoitotilanne</a:t>
            </a:r>
          </a:p>
          <a:p>
            <a:r>
              <a:rPr lang="fi-FI" b="1" dirty="0"/>
              <a:t>selvitys sairauden tai vamman vaikutuksista työhön, opiskeluun ja arkielämään</a:t>
            </a:r>
          </a:p>
          <a:p>
            <a:r>
              <a:rPr lang="fi-FI" dirty="0"/>
              <a:t>potilaalle tehdyt tutkimukset ja hoidot sekä annettu kuntoutus (huomaa, että kun haetaan neuropsykologista kuntoutusta, liitteeksi tarvitaan myös neuropsykologin lausunto)</a:t>
            </a:r>
          </a:p>
          <a:p>
            <a:r>
              <a:rPr lang="fi-FI" b="1" dirty="0"/>
              <a:t>haettavan kuntoutuksen perusteet, hyödyt ja tavoitteet</a:t>
            </a:r>
          </a:p>
          <a:p>
            <a:r>
              <a:rPr lang="fi-FI" dirty="0"/>
              <a:t>hoitavan tahon tai lääkärin yhteystiedot selkeästi, esim. terveyskeskuksen tai poliklinikan osoitetiedot.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https://www.kela.fi/yhteistyokumppanit-terveydenhuolto-laakarinlausunnot-ja-todistukset-b-lausunto-kuntoutus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078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3979E3-30F8-D650-8F9D-B7345972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 dirty="0"/>
              <a:t>Kelan kuntoutukseen hakeminen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4875803-FBE8-BDED-FC7A-F097E6197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564905"/>
            <a:ext cx="8820472" cy="2317636"/>
          </a:xfrm>
          <a:noFill/>
        </p:spPr>
      </p:pic>
    </p:spTree>
    <p:extLst>
      <p:ext uri="{BB962C8B-B14F-4D97-AF65-F5344CB8AC3E}">
        <p14:creationId xmlns:p14="http://schemas.microsoft.com/office/powerpoint/2010/main" val="80825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924382"/>
            <a:ext cx="3024336" cy="4528953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altLang="fi-FI" sz="5600" dirty="0">
                <a:latin typeface="Tahoma" pitchFamily="34" charset="0"/>
                <a:cs typeface="Tahoma" pitchFamily="34" charset="0"/>
              </a:rPr>
              <a:t>Mielenterveys, SILMU -kurssit </a:t>
            </a:r>
            <a:br>
              <a:rPr lang="fi-FI" altLang="fi-FI" sz="5600" dirty="0">
                <a:latin typeface="Tahoma" pitchFamily="34" charset="0"/>
                <a:cs typeface="Tahoma" pitchFamily="34" charset="0"/>
              </a:rPr>
            </a:br>
            <a:endParaRPr lang="fi-FI" altLang="fi-FI" sz="5600" dirty="0">
              <a:latin typeface="Tahoma" pitchFamily="34" charset="0"/>
              <a:cs typeface="Tahoma" pitchFamily="34" charset="0"/>
            </a:endParaRPr>
          </a:p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altLang="fi-FI" sz="5600" dirty="0">
                <a:latin typeface="Tahoma" pitchFamily="34" charset="0"/>
                <a:cs typeface="Tahoma" pitchFamily="34" charset="0"/>
              </a:rPr>
              <a:t>Tules-kurssit</a:t>
            </a:r>
          </a:p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altLang="fi-FI" sz="5600" dirty="0">
                <a:latin typeface="Tahoma" pitchFamily="34" charset="0"/>
                <a:cs typeface="Tahoma" pitchFamily="34" charset="0"/>
              </a:rPr>
              <a:t>Aivoverenkiertohäiriöt (kävely-, kommunikaatio- ja perus –</a:t>
            </a:r>
            <a:r>
              <a:rPr lang="fi-FI" altLang="fi-FI" sz="5600" dirty="0" err="1">
                <a:latin typeface="Tahoma" pitchFamily="34" charset="0"/>
                <a:cs typeface="Tahoma" pitchFamily="34" charset="0"/>
              </a:rPr>
              <a:t>avh</a:t>
            </a:r>
            <a:r>
              <a:rPr lang="fi-FI" altLang="fi-FI" sz="5600" dirty="0">
                <a:latin typeface="Tahoma" pitchFamily="34" charset="0"/>
                <a:cs typeface="Tahoma" pitchFamily="34" charset="0"/>
              </a:rPr>
              <a:t>)</a:t>
            </a:r>
            <a:br>
              <a:rPr lang="fi-FI" altLang="fi-FI" sz="5600" dirty="0">
                <a:latin typeface="Tahoma" pitchFamily="34" charset="0"/>
                <a:cs typeface="Tahoma" pitchFamily="34" charset="0"/>
              </a:rPr>
            </a:br>
            <a:endParaRPr lang="fi-FI" altLang="fi-FI" sz="5600" dirty="0">
              <a:latin typeface="Tahoma" pitchFamily="34" charset="0"/>
              <a:cs typeface="Tahoma" pitchFamily="34" charset="0"/>
            </a:endParaRPr>
          </a:p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altLang="fi-FI" sz="5600" dirty="0">
                <a:latin typeface="Tahoma" pitchFamily="34" charset="0"/>
                <a:cs typeface="Tahoma" pitchFamily="34" charset="0"/>
              </a:rPr>
              <a:t>Muistisairauksia sairastavien sopeutumisvalmennuskurssit</a:t>
            </a:r>
          </a:p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sz="5600" dirty="0">
                <a:latin typeface="Tahoma" pitchFamily="34" charset="0"/>
                <a:cs typeface="Tahoma" pitchFamily="34" charset="0"/>
              </a:rPr>
              <a:t>Ääreishermo- ja lihassairaudet</a:t>
            </a:r>
          </a:p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sz="5600" dirty="0">
                <a:latin typeface="Tahoma" pitchFamily="34" charset="0"/>
                <a:cs typeface="Tahoma" pitchFamily="34" charset="0"/>
              </a:rPr>
              <a:t>ALS-kurssit</a:t>
            </a:r>
          </a:p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sz="5600" dirty="0" err="1">
                <a:latin typeface="Tahoma" pitchFamily="34" charset="0"/>
                <a:cs typeface="Tahoma" pitchFamily="34" charset="0"/>
              </a:rPr>
              <a:t>MS-tauti</a:t>
            </a:r>
            <a:r>
              <a:rPr lang="fi-FI" sz="5600" dirty="0">
                <a:latin typeface="Tahoma" pitchFamily="34" charset="0"/>
                <a:cs typeface="Tahoma" pitchFamily="34" charset="0"/>
              </a:rPr>
              <a:t>	</a:t>
            </a:r>
          </a:p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sz="5600" dirty="0">
                <a:latin typeface="Tahoma" pitchFamily="34" charset="0"/>
                <a:cs typeface="Tahoma" pitchFamily="34" charset="0"/>
              </a:rPr>
              <a:t>Parkinsonin tautia sairastavat </a:t>
            </a:r>
          </a:p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sz="5600" dirty="0">
                <a:latin typeface="Tahoma" pitchFamily="34" charset="0"/>
                <a:cs typeface="Tahoma" pitchFamily="34" charset="0"/>
              </a:rPr>
              <a:t>Näkövammaisten sopeutumisvalmennuskurssit</a:t>
            </a:r>
          </a:p>
          <a:p>
            <a:pPr>
              <a:spcAft>
                <a:spcPts val="1425"/>
              </a:spcAft>
              <a:buClr>
                <a:srgbClr val="00664D"/>
              </a:buClr>
              <a:tabLst>
                <a:tab pos="536575" algn="l"/>
              </a:tabLst>
            </a:pPr>
            <a:r>
              <a:rPr lang="fi-FI" sz="5600" dirty="0">
                <a:latin typeface="Tahoma" pitchFamily="34" charset="0"/>
                <a:cs typeface="Tahoma" pitchFamily="34" charset="0"/>
              </a:rPr>
              <a:t>Sidekudossairaudet 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br>
              <a:rPr lang="fi-FI" dirty="0">
                <a:latin typeface="Tahoma" pitchFamily="34" charset="0"/>
                <a:cs typeface="Tahoma" pitchFamily="34" charset="0"/>
              </a:rPr>
            </a:br>
            <a:endParaRPr lang="fi-FI" dirty="0">
              <a:latin typeface="Tahoma" pitchFamily="34" charset="0"/>
              <a:cs typeface="Tahoma" pitchFamily="34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endParaRPr lang="fi-FI" dirty="0">
              <a:latin typeface="Tahoma" pitchFamily="34" charset="0"/>
              <a:cs typeface="Tahoma" pitchFamily="34" charset="0"/>
            </a:endParaRPr>
          </a:p>
          <a:p>
            <a:pPr marL="106363" indent="0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None/>
              <a:defRPr/>
            </a:pPr>
            <a:r>
              <a:rPr lang="fi-FI" dirty="0">
                <a:latin typeface="Tahoma" pitchFamily="34" charset="0"/>
                <a:cs typeface="Tahoma" pitchFamily="34" charset="0"/>
              </a:rPr>
              <a:t>	</a:t>
            </a:r>
          </a:p>
          <a:p>
            <a:pPr marL="0" indent="0">
              <a:spcAft>
                <a:spcPts val="1425"/>
              </a:spcAft>
              <a:buClr>
                <a:srgbClr val="00664D"/>
              </a:buClr>
              <a:buNone/>
              <a:tabLst>
                <a:tab pos="536575" algn="l"/>
              </a:tabLst>
            </a:pPr>
            <a:br>
              <a:rPr lang="fi-FI" altLang="fi-FI" dirty="0">
                <a:latin typeface="Tahoma" pitchFamily="34" charset="0"/>
                <a:cs typeface="Tahoma" pitchFamily="34" charset="0"/>
              </a:rPr>
            </a:br>
            <a:endParaRPr lang="fi-FI" altLang="fi-FI" dirty="0">
              <a:latin typeface="Tahoma" pitchFamily="34" charset="0"/>
              <a:cs typeface="Tahoma" pitchFamily="34" charset="0"/>
            </a:endParaRPr>
          </a:p>
          <a:p>
            <a:pPr marL="0" indent="0">
              <a:spcAft>
                <a:spcPts val="1425"/>
              </a:spcAft>
              <a:buClr>
                <a:srgbClr val="00664D"/>
              </a:buClr>
              <a:buNone/>
              <a:tabLst>
                <a:tab pos="542925" algn="l"/>
              </a:tabLst>
            </a:pPr>
            <a:endParaRPr lang="fi-FI" altLang="fi-FI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A1B07AF-23C6-0924-D4B3-5A5053CAACAE}"/>
              </a:ext>
            </a:extLst>
          </p:cNvPr>
          <p:cNvSpPr txBox="1"/>
          <p:nvPr/>
        </p:nvSpPr>
        <p:spPr>
          <a:xfrm>
            <a:off x="4355976" y="1877896"/>
            <a:ext cx="3816424" cy="501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25"/>
              </a:spcAft>
              <a:buClr>
                <a:srgbClr val="00664D"/>
              </a:buClr>
              <a:buSzTx/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Syöpä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425"/>
              </a:spcAft>
              <a:buClr>
                <a:srgbClr val="00664D"/>
              </a:buClr>
              <a:buSzTx/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Diabetes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Ihosairaudet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Reuma</a:t>
            </a:r>
            <a:endParaRPr lang="fi-FI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Epilepsia</a:t>
            </a:r>
            <a:endParaRPr lang="fi-FI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Sydänkurssit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i-FI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Omaishoitajat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i-FI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IKKU (monisairaat ikääntyneet</a:t>
            </a:r>
            <a:r>
              <a:rPr lang="fi-FI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loppui v. 23)</a:t>
            </a: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i-FI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fi-FI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IBD-kurssit</a:t>
            </a:r>
            <a:endParaRPr kumimoji="0" lang="fi-FI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fi-FI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0BF38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Elinsiirtokurssit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99AF7EB-2C87-371E-5D75-575A9E7DB025}"/>
              </a:ext>
            </a:extLst>
          </p:cNvPr>
          <p:cNvSpPr txBox="1"/>
          <p:nvPr/>
        </p:nvSpPr>
        <p:spPr>
          <a:xfrm>
            <a:off x="395536" y="908720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425"/>
              </a:spcAft>
              <a:buClr>
                <a:srgbClr val="00664D"/>
              </a:buClr>
              <a:buNone/>
            </a:pPr>
            <a:r>
              <a:rPr lang="fi-FI" altLang="fi-FI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Kuntoutuskursseja, yht. n. 150 kpl</a:t>
            </a:r>
          </a:p>
        </p:txBody>
      </p:sp>
    </p:spTree>
    <p:extLst>
      <p:ext uri="{BB962C8B-B14F-4D97-AF65-F5344CB8AC3E}">
        <p14:creationId xmlns:p14="http://schemas.microsoft.com/office/powerpoint/2010/main" val="418513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BD3FC-E520-49C5-8EF3-E5AA7854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 anchor="ctr">
            <a:normAutofit/>
          </a:bodyPr>
          <a:lstStyle/>
          <a:p>
            <a:r>
              <a:rPr lang="fi-FI" sz="2400" b="1" dirty="0">
                <a:latin typeface="+mn-lt"/>
              </a:rPr>
              <a:t>Palvelut </a:t>
            </a:r>
            <a:r>
              <a:rPr lang="fi-FI" sz="2400" b="1" dirty="0" err="1">
                <a:latin typeface="+mn-lt"/>
              </a:rPr>
              <a:t>terv.huolto</a:t>
            </a:r>
            <a:r>
              <a:rPr lang="fi-FI" sz="2400" b="1" dirty="0">
                <a:latin typeface="+mn-lt"/>
              </a:rPr>
              <a:t>: 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4EFDA9-3D19-46A9-BE2F-8A5A2AAD9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114800" cy="40324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Eloisa: vaativa ja erittäin vaativa neurologinen laitoskuntoutus, päiväkuntoutus, v. 2024 loppuun + optio 1+1. Kirurginen jatkokuntoutus 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Pohjois-Savon hv-alue; vaativa ja erittäin vaativa laitoskuntoutus, toistaiseksi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Kymenlaakson hv-alue: vaativa ja erittäin vaativa laitoskuntoutus, 2024 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0" dirty="0"/>
          </a:p>
          <a:p>
            <a:pPr marL="0" indent="0">
              <a:lnSpc>
                <a:spcPct val="90000"/>
              </a:lnSpc>
              <a:buNone/>
            </a:pPr>
            <a:r>
              <a:rPr lang="fi-FI" sz="2400" b="1" dirty="0"/>
              <a:t>Palvelut vakuutusyhtiöt: 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avo- ja laitosjaksot, laaja työ- ja toimintakyvyn arviointi , terapiat</a:t>
            </a:r>
          </a:p>
        </p:txBody>
      </p:sp>
      <p:pic>
        <p:nvPicPr>
          <p:cNvPr id="5" name="Sisällön paikkamerkki 4" descr="Kuva, joka sisältää kohteen henkilö, seinä, sisä-, kone&#10;&#10;Kuvaus luotu automaattisesti">
            <a:extLst>
              <a:ext uri="{FF2B5EF4-FFF2-40B4-BE49-F238E27FC236}">
                <a16:creationId xmlns:a16="http://schemas.microsoft.com/office/drawing/2014/main" id="{0A1E1358-81F0-0A68-0D36-22F4C957AB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6093"/>
            <a:ext cx="4038600" cy="2563164"/>
          </a:xfrm>
        </p:spPr>
      </p:pic>
    </p:spTree>
    <p:extLst>
      <p:ext uri="{BB962C8B-B14F-4D97-AF65-F5344CB8AC3E}">
        <p14:creationId xmlns:p14="http://schemas.microsoft.com/office/powerpoint/2010/main" val="153597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DB9918-7E05-5727-F6A8-E4B8539C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Sisällön paikkamerkki 4" descr="Kuva, joka sisältää kohteen henkilö, lattia, sisä-&#10;&#10;Kuvaus luotu automaattisesti">
            <a:extLst>
              <a:ext uri="{FF2B5EF4-FFF2-40B4-BE49-F238E27FC236}">
                <a16:creationId xmlns:a16="http://schemas.microsoft.com/office/drawing/2014/main" id="{9D231886-31FD-68F6-3845-F23EB5DCE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" y="1508785"/>
            <a:ext cx="3078832" cy="2052556"/>
          </a:xfrm>
        </p:spPr>
      </p:pic>
      <p:pic>
        <p:nvPicPr>
          <p:cNvPr id="7" name="Kuva 6" descr="Kuva, joka sisältää kohteen henkilö, sisä-&#10;&#10;Kuvaus luotu automaattisesti">
            <a:extLst>
              <a:ext uri="{FF2B5EF4-FFF2-40B4-BE49-F238E27FC236}">
                <a16:creationId xmlns:a16="http://schemas.microsoft.com/office/drawing/2014/main" id="{ED9ADD28-CA25-FC0B-14CA-692B800D6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" y="4134822"/>
            <a:ext cx="3004180" cy="2002786"/>
          </a:xfrm>
          <a:prstGeom prst="rect">
            <a:avLst/>
          </a:prstGeom>
        </p:spPr>
      </p:pic>
      <p:pic>
        <p:nvPicPr>
          <p:cNvPr id="9" name="Kuva 8" descr="Kuva, joka sisältää kohteen henkilö, sisä-&#10;&#10;Kuvaus luotu automaattisesti">
            <a:extLst>
              <a:ext uri="{FF2B5EF4-FFF2-40B4-BE49-F238E27FC236}">
                <a16:creationId xmlns:a16="http://schemas.microsoft.com/office/drawing/2014/main" id="{B7E8F428-E495-878F-E177-1F566094F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89" y="4138518"/>
            <a:ext cx="3004179" cy="2002786"/>
          </a:xfrm>
          <a:prstGeom prst="rect">
            <a:avLst/>
          </a:prstGeom>
        </p:spPr>
      </p:pic>
      <p:pic>
        <p:nvPicPr>
          <p:cNvPr id="11" name="Kuva 10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22FCED5-C933-8EB1-CD81-E40E1B7AEF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90" y="1521695"/>
            <a:ext cx="3078834" cy="2052556"/>
          </a:xfrm>
          <a:prstGeom prst="rect">
            <a:avLst/>
          </a:prstGeom>
        </p:spPr>
      </p:pic>
      <p:pic>
        <p:nvPicPr>
          <p:cNvPr id="4" name="Kuva 3" descr="Kuva, joka sisältää kohteen sisä-, henkilö, Kuntoiluvälineet, Kuntosali&#10;&#10;Kuvaus luotu automaattisesti">
            <a:extLst>
              <a:ext uri="{FF2B5EF4-FFF2-40B4-BE49-F238E27FC236}">
                <a16:creationId xmlns:a16="http://schemas.microsoft.com/office/drawing/2014/main" id="{7C4001CF-B5E7-5641-27DD-CFC3536462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07" y="1455202"/>
            <a:ext cx="2880323" cy="47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9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1A172E-0D6D-53F8-5550-17882248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9128F03-F4DE-845E-A43C-2F0C37CB20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622" r="17328" b="-2"/>
          <a:stretch/>
        </p:blipFill>
        <p:spPr>
          <a:xfrm>
            <a:off x="457200" y="2509361"/>
            <a:ext cx="3868777" cy="3655943"/>
          </a:xfrm>
          <a:prstGeom prst="rect">
            <a:avLst/>
          </a:prstGeom>
          <a:noFill/>
        </p:spPr>
      </p:pic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0E7A4D9-BEE8-21DA-B86B-3FE9BEFFD0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5976" y="2509362"/>
            <a:ext cx="4755544" cy="36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42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F7A6B-13A5-25BE-4DDC-B9661C2D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02" y="620688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BF4359-1006-5217-90EE-C8CFDFB8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76" y="1209616"/>
            <a:ext cx="8229600" cy="3849291"/>
          </a:xfrm>
        </p:spPr>
        <p:txBody>
          <a:bodyPr>
            <a:normAutofit/>
          </a:bodyPr>
          <a:lstStyle/>
          <a:p>
            <a:r>
              <a:rPr lang="fi-FI" sz="2000" dirty="0"/>
              <a:t>Tiina Riikonen, toimitusjohtaja, puh. 050 432 9282, </a:t>
            </a:r>
            <a:r>
              <a:rPr lang="fi-FI" sz="2000" dirty="0">
                <a:hlinkClick r:id="rId2"/>
              </a:rPr>
              <a:t>tiina.riikonen@kruunupuisto.fi</a:t>
            </a:r>
            <a:r>
              <a:rPr lang="fi-FI" sz="2000" dirty="0"/>
              <a:t> </a:t>
            </a:r>
          </a:p>
          <a:p>
            <a:r>
              <a:rPr lang="fi-FI" sz="2000" dirty="0"/>
              <a:t>Nina Rinkinen, markkinointipäällikkö, puh. 044 4676667, </a:t>
            </a:r>
            <a:r>
              <a:rPr lang="fi-FI" sz="2000" dirty="0">
                <a:hlinkClick r:id="rId3"/>
              </a:rPr>
              <a:t>nina.rinkinen@kruunupuisto.fi</a:t>
            </a:r>
            <a:r>
              <a:rPr lang="fi-FI" sz="2000" dirty="0"/>
              <a:t> </a:t>
            </a:r>
          </a:p>
          <a:p>
            <a:r>
              <a:rPr lang="fi-FI" sz="2000" dirty="0"/>
              <a:t>Tuovi </a:t>
            </a:r>
            <a:r>
              <a:rPr lang="fi-FI" sz="2000" dirty="0" err="1"/>
              <a:t>Riikilä</a:t>
            </a:r>
            <a:r>
              <a:rPr lang="fi-FI" sz="2000" dirty="0"/>
              <a:t>, palvelupäällikkö, kuntoutuksen sisällöt ja ohjaus, puh. 050 354 5825, </a:t>
            </a:r>
            <a:r>
              <a:rPr lang="fi-FI" sz="2000" dirty="0">
                <a:hlinkClick r:id="rId4"/>
              </a:rPr>
              <a:t>tuovi.riikila@kruunupuisto.fi</a:t>
            </a:r>
            <a:endParaRPr lang="fi-FI" sz="2000" dirty="0"/>
          </a:p>
          <a:p>
            <a:r>
              <a:rPr lang="fi-FI" sz="2000" dirty="0"/>
              <a:t>Sari Heinonen, vastaava sh (majoituksen ja hoidon erityiskysymykset) puh. 040 5520 387, </a:t>
            </a:r>
            <a:r>
              <a:rPr lang="fi-FI" sz="2000" dirty="0">
                <a:hlinkClick r:id="rId5"/>
              </a:rPr>
              <a:t>sari.heinonen@kruunupuisto.fi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  <p:pic>
        <p:nvPicPr>
          <p:cNvPr id="5" name="Kuva 4" descr="Kuva, joka sisältää kohteen vesi, piha-, maisema, taivas&#10;&#10;Kuvaus luotu automaattisesti">
            <a:extLst>
              <a:ext uri="{FF2B5EF4-FFF2-40B4-BE49-F238E27FC236}">
                <a16:creationId xmlns:a16="http://schemas.microsoft.com/office/drawing/2014/main" id="{1BA22C51-98F6-BAE0-EB8D-3C2B99471B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394410"/>
            <a:ext cx="5796136" cy="24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9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4248472" cy="936104"/>
          </a:xfrm>
        </p:spPr>
        <p:txBody>
          <a:bodyPr anchor="ctr">
            <a:normAutofit/>
          </a:bodyPr>
          <a:lstStyle/>
          <a:p>
            <a:r>
              <a:rPr lang="fi-FI" sz="4000" dirty="0"/>
              <a:t>Talon tarina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348881"/>
            <a:ext cx="4690864" cy="381642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fi-FI" sz="1500" dirty="0"/>
              <a:t>Takaharjun parantola 1903 – 1939</a:t>
            </a:r>
          </a:p>
          <a:p>
            <a:pPr>
              <a:lnSpc>
                <a:spcPct val="90000"/>
              </a:lnSpc>
            </a:pPr>
            <a:endParaRPr lang="fi-FI" sz="1500" dirty="0"/>
          </a:p>
          <a:p>
            <a:pPr>
              <a:lnSpc>
                <a:spcPct val="90000"/>
              </a:lnSpc>
            </a:pPr>
            <a:r>
              <a:rPr lang="fi-FI" sz="1500" dirty="0"/>
              <a:t>Sotilas- ja sotasairaala 1939 - 1944</a:t>
            </a:r>
          </a:p>
          <a:p>
            <a:pPr>
              <a:lnSpc>
                <a:spcPct val="90000"/>
              </a:lnSpc>
            </a:pPr>
            <a:endParaRPr lang="fi-FI" sz="1500" dirty="0"/>
          </a:p>
          <a:p>
            <a:pPr>
              <a:lnSpc>
                <a:spcPct val="90000"/>
              </a:lnSpc>
            </a:pPr>
            <a:r>
              <a:rPr lang="fi-FI" sz="1500" dirty="0"/>
              <a:t>Puolustusvoimien tuberkuloosiparantola 1944 - 1964</a:t>
            </a:r>
          </a:p>
          <a:p>
            <a:pPr>
              <a:lnSpc>
                <a:spcPct val="90000"/>
              </a:lnSpc>
            </a:pPr>
            <a:endParaRPr lang="fi-FI" sz="1500" dirty="0"/>
          </a:p>
          <a:p>
            <a:pPr>
              <a:lnSpc>
                <a:spcPct val="90000"/>
              </a:lnSpc>
            </a:pPr>
            <a:r>
              <a:rPr lang="fi-FI" sz="1500" dirty="0"/>
              <a:t>Punkaharjun kuntoutuslaitos 1969 - 1977</a:t>
            </a:r>
          </a:p>
          <a:p>
            <a:pPr>
              <a:lnSpc>
                <a:spcPct val="90000"/>
              </a:lnSpc>
            </a:pPr>
            <a:endParaRPr lang="fi-FI" sz="1500" b="1" dirty="0"/>
          </a:p>
          <a:p>
            <a:pPr>
              <a:lnSpc>
                <a:spcPct val="90000"/>
              </a:lnSpc>
            </a:pPr>
            <a:r>
              <a:rPr lang="fi-FI" sz="1500" dirty="0"/>
              <a:t>Punkaharjun kuntoutussairaalasäätiö 1977-</a:t>
            </a:r>
          </a:p>
          <a:p>
            <a:pPr>
              <a:lnSpc>
                <a:spcPct val="90000"/>
              </a:lnSpc>
            </a:pPr>
            <a:endParaRPr lang="fi-FI" sz="1500" dirty="0"/>
          </a:p>
          <a:p>
            <a:pPr>
              <a:lnSpc>
                <a:spcPct val="90000"/>
              </a:lnSpc>
            </a:pPr>
            <a:r>
              <a:rPr lang="fi-FI" sz="1500" dirty="0"/>
              <a:t>Kruunupuisto Oy 1.7.2006 -</a:t>
            </a:r>
          </a:p>
          <a:p>
            <a:pPr>
              <a:lnSpc>
                <a:spcPct val="90000"/>
              </a:lnSpc>
            </a:pPr>
            <a:endParaRPr lang="fi-FI" sz="1500" dirty="0"/>
          </a:p>
          <a:p>
            <a:pPr>
              <a:lnSpc>
                <a:spcPct val="90000"/>
              </a:lnSpc>
            </a:pPr>
            <a:r>
              <a:rPr lang="fi-FI" sz="1500" dirty="0"/>
              <a:t>Kruunupuiston ja Kunnonlähde Kankaanpään osakkuusyhtiö KK-Verve v. 2011 </a:t>
            </a:r>
          </a:p>
          <a:p>
            <a:pPr lvl="1">
              <a:lnSpc>
                <a:spcPct val="90000"/>
              </a:lnSpc>
            </a:pPr>
            <a:r>
              <a:rPr lang="fi-FI" sz="1100" dirty="0"/>
              <a:t>Rokua Kuntoutus</a:t>
            </a:r>
          </a:p>
          <a:p>
            <a:pPr lvl="1">
              <a:lnSpc>
                <a:spcPct val="90000"/>
              </a:lnSpc>
            </a:pPr>
            <a:r>
              <a:rPr lang="fi-FI" sz="1100" dirty="0"/>
              <a:t>Vakuutuskuntoutus</a:t>
            </a:r>
          </a:p>
          <a:p>
            <a:pPr lvl="1">
              <a:lnSpc>
                <a:spcPct val="90000"/>
              </a:lnSpc>
            </a:pPr>
            <a:r>
              <a:rPr lang="fi-FI" sz="1100" dirty="0"/>
              <a:t>Neuropiste</a:t>
            </a:r>
          </a:p>
          <a:p>
            <a:pPr marL="0" indent="0">
              <a:lnSpc>
                <a:spcPct val="90000"/>
              </a:lnSpc>
              <a:buNone/>
            </a:pPr>
            <a:endParaRPr lang="fi-FI" sz="15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81B5234-B316-0256-7088-D42862BB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42" y="1049779"/>
            <a:ext cx="3608396" cy="179928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7C24622-3B8F-208E-81B5-CFF9D4D2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40" y="2959467"/>
            <a:ext cx="3608398" cy="179928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6B713B0-FE14-B885-04BD-89BA1CEC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240" y="4872576"/>
            <a:ext cx="3608398" cy="17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20080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Talon tarina 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85247AF9-280A-5D55-A094-0EE669500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111316"/>
              </p:ext>
            </p:extLst>
          </p:nvPr>
        </p:nvGraphicFramePr>
        <p:xfrm>
          <a:off x="323528" y="1988840"/>
          <a:ext cx="8229600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68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539552" y="1052736"/>
            <a:ext cx="417646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>
                <a:latin typeface="+mj-lt"/>
              </a:rPr>
              <a:t>Toiminta</a:t>
            </a:r>
          </a:p>
          <a:p>
            <a:pPr marL="0" indent="0">
              <a:buNone/>
            </a:pPr>
            <a:endParaRPr lang="fi-FI" sz="1600" dirty="0">
              <a:latin typeface="+mj-lt"/>
            </a:endParaRPr>
          </a:p>
          <a:p>
            <a:r>
              <a:rPr lang="fi-FI" sz="1700" dirty="0"/>
              <a:t>Kuntoutuskeskus</a:t>
            </a:r>
          </a:p>
          <a:p>
            <a:r>
              <a:rPr lang="fi-FI" sz="1700" dirty="0"/>
              <a:t>Hotelli </a:t>
            </a:r>
          </a:p>
          <a:p>
            <a:pPr lvl="1"/>
            <a:r>
              <a:rPr lang="fi-FI" sz="1300" dirty="0"/>
              <a:t>Villa </a:t>
            </a:r>
            <a:r>
              <a:rPr lang="fi-FI" sz="1300" dirty="0" err="1"/>
              <a:t>Urhola</a:t>
            </a:r>
            <a:endParaRPr lang="fi-FI" sz="1300" dirty="0"/>
          </a:p>
          <a:p>
            <a:pPr lvl="1"/>
            <a:r>
              <a:rPr lang="fi-FI" sz="1300" dirty="0"/>
              <a:t>Mäntyranta huoneistot</a:t>
            </a:r>
          </a:p>
          <a:p>
            <a:r>
              <a:rPr lang="fi-FI" sz="1700" dirty="0"/>
              <a:t>Kylpylä </a:t>
            </a:r>
          </a:p>
          <a:p>
            <a:r>
              <a:rPr lang="fi-FI" sz="1700" dirty="0"/>
              <a:t>Terapia- ja hyvinvointipalvelut</a:t>
            </a:r>
          </a:p>
          <a:p>
            <a:r>
              <a:rPr lang="fi-FI" sz="1700" dirty="0"/>
              <a:t>Hemmotteluhoidot, kampaamo</a:t>
            </a:r>
          </a:p>
          <a:p>
            <a:r>
              <a:rPr lang="fi-FI" sz="1700" dirty="0"/>
              <a:t>Ravintolapalvelut</a:t>
            </a:r>
          </a:p>
          <a:p>
            <a:r>
              <a:rPr lang="fi-FI" sz="1700" dirty="0"/>
              <a:t>Kokoukset ja juhlat</a:t>
            </a:r>
          </a:p>
          <a:p>
            <a:r>
              <a:rPr lang="fi-FI" sz="1700" dirty="0"/>
              <a:t>Lomat, tuettu lomatoiminta</a:t>
            </a:r>
          </a:p>
          <a:p>
            <a:r>
              <a:rPr lang="fi-FI" sz="1700" dirty="0"/>
              <a:t>Välinevuokraus</a:t>
            </a:r>
          </a:p>
          <a:p>
            <a:r>
              <a:rPr lang="fi-FI" sz="1700" dirty="0" err="1"/>
              <a:t>Inkeritalo</a:t>
            </a:r>
            <a:r>
              <a:rPr lang="fi-FI" sz="1700" dirty="0"/>
              <a:t>, makasiini &amp; rantasauna </a:t>
            </a:r>
          </a:p>
          <a:p>
            <a:endParaRPr lang="fi-FI" sz="1700" dirty="0"/>
          </a:p>
          <a:p>
            <a:r>
              <a:rPr lang="fi-FI" sz="1700" dirty="0"/>
              <a:t>Hoitokoti Finlandia</a:t>
            </a:r>
          </a:p>
          <a:p>
            <a:endParaRPr lang="fi-FI" sz="1700" dirty="0"/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endParaRPr lang="fi-FI" sz="1700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3703" y="3985729"/>
            <a:ext cx="4019722" cy="2683631"/>
          </a:xfrm>
          <a:prstGeom prst="rect">
            <a:avLst/>
          </a:prstGeom>
        </p:spPr>
      </p:pic>
      <p:pic>
        <p:nvPicPr>
          <p:cNvPr id="3" name="Kuva 2" descr="Kuva, joka sisältää kohteen Ihmisen kasvot, uima-allas, henkilö, Kylpeminen&#10;&#10;Kuvaus luotu automaattisesti">
            <a:extLst>
              <a:ext uri="{FF2B5EF4-FFF2-40B4-BE49-F238E27FC236}">
                <a16:creationId xmlns:a16="http://schemas.microsoft.com/office/drawing/2014/main" id="{8C327E38-0C45-C998-4316-5B39DD4D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03" y="1191340"/>
            <a:ext cx="3985642" cy="26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0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sisä-, huonekalu, sisustussuunnittelu, lattia&#10;&#10;Kuvaus luotu automaattisesti">
            <a:extLst>
              <a:ext uri="{FF2B5EF4-FFF2-40B4-BE49-F238E27FC236}">
                <a16:creationId xmlns:a16="http://schemas.microsoft.com/office/drawing/2014/main" id="{F87D5BFD-1C17-441A-C898-CC655C322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18" y="3908107"/>
            <a:ext cx="4037073" cy="2691382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054269"/>
            <a:ext cx="4859836" cy="56870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0" y="1054269"/>
            <a:ext cx="4070453" cy="270892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4DD6283-385F-F16E-B6F8-84ED86F88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988459"/>
            <a:ext cx="4032448" cy="2689612"/>
          </a:xfrm>
          <a:prstGeom prst="rect">
            <a:avLst/>
          </a:prstGeom>
        </p:spPr>
      </p:pic>
      <p:pic>
        <p:nvPicPr>
          <p:cNvPr id="8" name="Kuva 7" descr="Kuva, joka sisältää kohteen sisä-, seinä, huonekalu, kohtaus&#10;&#10;Kuvaus luotu automaattisesti">
            <a:extLst>
              <a:ext uri="{FF2B5EF4-FFF2-40B4-BE49-F238E27FC236}">
                <a16:creationId xmlns:a16="http://schemas.microsoft.com/office/drawing/2014/main" id="{FCFE8509-9179-84A1-2202-FCE5FD98A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39" y="1071071"/>
            <a:ext cx="4046617" cy="2697745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9842FD17-A9D9-6A76-265E-6586C2A368C2}"/>
              </a:ext>
            </a:extLst>
          </p:cNvPr>
          <p:cNvGrpSpPr/>
          <p:nvPr/>
        </p:nvGrpSpPr>
        <p:grpSpPr>
          <a:xfrm>
            <a:off x="2985815" y="3637869"/>
            <a:ext cx="3748403" cy="701180"/>
            <a:chOff x="2350602" y="3061644"/>
            <a:chExt cx="3748403" cy="701180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9A680AB1-582F-2F9C-6B7B-614ADA821BB8}"/>
                </a:ext>
              </a:extLst>
            </p:cNvPr>
            <p:cNvSpPr/>
            <p:nvPr/>
          </p:nvSpPr>
          <p:spPr>
            <a:xfrm>
              <a:off x="2354617" y="3061644"/>
              <a:ext cx="3744388" cy="70117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D792147-9579-3089-D30C-B1CB9EA0F82F}"/>
                </a:ext>
              </a:extLst>
            </p:cNvPr>
            <p:cNvSpPr txBox="1"/>
            <p:nvPr/>
          </p:nvSpPr>
          <p:spPr>
            <a:xfrm>
              <a:off x="2350602" y="3061645"/>
              <a:ext cx="3744388" cy="70117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1200" kern="12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200" kern="1200" dirty="0"/>
                <a:t>130 huonetta, 240 vuodepaikkaa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200" dirty="0"/>
                <a:t>Päärakennus, </a:t>
              </a:r>
              <a:r>
                <a:rPr lang="fi-FI" sz="1200" dirty="0" err="1"/>
                <a:t>Urhola</a:t>
              </a:r>
              <a:r>
                <a:rPr lang="fi-FI" sz="1200" dirty="0"/>
                <a:t>, Mäntyranta </a:t>
              </a:r>
              <a:r>
                <a:rPr lang="fi-FI" sz="1200" kern="1200" dirty="0"/>
                <a:t> 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62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054269"/>
            <a:ext cx="4859836" cy="5687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dirty="0">
                <a:latin typeface="+mj-lt"/>
              </a:rPr>
              <a:t>Kuntoutus</a:t>
            </a:r>
          </a:p>
          <a:p>
            <a:pPr marL="0" indent="0">
              <a:buNone/>
            </a:pPr>
            <a:endParaRPr lang="fi-FI" sz="1700" b="1" dirty="0"/>
          </a:p>
          <a:p>
            <a:r>
              <a:rPr lang="fi-FI" sz="1700" dirty="0"/>
              <a:t>Kelan kuntoutus- ja sopeutumisvalmennuskurssit</a:t>
            </a:r>
          </a:p>
          <a:p>
            <a:r>
              <a:rPr lang="fi-FI" sz="1700" dirty="0"/>
              <a:t>Kelan harkinnanvarainen yksilökuntoutus</a:t>
            </a:r>
          </a:p>
          <a:p>
            <a:r>
              <a:rPr lang="fi-FI" sz="1700" dirty="0"/>
              <a:t>Vaativa lääkinnällinen kuntoutus</a:t>
            </a:r>
          </a:p>
          <a:p>
            <a:r>
              <a:rPr lang="fi-FI" sz="1700" dirty="0"/>
              <a:t>Ammatillinen kuntoutus</a:t>
            </a:r>
          </a:p>
          <a:p>
            <a:r>
              <a:rPr lang="fi-FI" sz="1700" dirty="0"/>
              <a:t>Kuntoutus- ja arviointipalvelut vakuutusyhtiöille</a:t>
            </a:r>
          </a:p>
          <a:p>
            <a:pPr marL="0" indent="0">
              <a:buNone/>
            </a:pPr>
            <a:endParaRPr lang="fi-FI" sz="1700" dirty="0"/>
          </a:p>
          <a:p>
            <a:r>
              <a:rPr lang="fi-FI" sz="1700" dirty="0"/>
              <a:t>Kuntoutus omalla kustannuksella </a:t>
            </a:r>
          </a:p>
          <a:p>
            <a:pPr lvl="1"/>
            <a:r>
              <a:rPr lang="fi-FI" sz="1300" dirty="0"/>
              <a:t>Esim. lonkka-, polvikuntoutus (leikkauksen jälkeen)</a:t>
            </a:r>
          </a:p>
          <a:p>
            <a:endParaRPr lang="fi-FI" sz="1700" dirty="0"/>
          </a:p>
          <a:p>
            <a:r>
              <a:rPr lang="fi-FI" sz="1700" dirty="0"/>
              <a:t>Terapiapalvelut</a:t>
            </a:r>
          </a:p>
          <a:p>
            <a:pPr lvl="1"/>
            <a:r>
              <a:rPr lang="fi-FI" sz="1300" dirty="0"/>
              <a:t>Fysioterapia (myös kotiin!)</a:t>
            </a:r>
          </a:p>
          <a:p>
            <a:pPr lvl="1"/>
            <a:r>
              <a:rPr lang="fi-FI" sz="1300" dirty="0"/>
              <a:t>Toimintaterapia</a:t>
            </a:r>
          </a:p>
          <a:p>
            <a:pPr lvl="1"/>
            <a:r>
              <a:rPr lang="fi-FI" sz="1300" dirty="0"/>
              <a:t>Huippukylmä </a:t>
            </a:r>
            <a:r>
              <a:rPr lang="fi-FI" sz="1300" dirty="0" err="1"/>
              <a:t>Cryo</a:t>
            </a:r>
            <a:endParaRPr lang="fi-FI" sz="1300" dirty="0"/>
          </a:p>
          <a:p>
            <a:pPr lvl="1"/>
            <a:r>
              <a:rPr lang="fi-FI" sz="1300" dirty="0" err="1"/>
              <a:t>Lokomat</a:t>
            </a:r>
            <a:r>
              <a:rPr lang="fi-FI" sz="1300" dirty="0"/>
              <a:t> kävelyrobottikuntoutus</a:t>
            </a:r>
          </a:p>
          <a:p>
            <a:pPr lvl="1"/>
            <a:endParaRPr lang="fi-FI" sz="1300" dirty="0"/>
          </a:p>
          <a:p>
            <a:pPr lvl="1"/>
            <a:endParaRPr lang="fi-FI" sz="1300" dirty="0"/>
          </a:p>
          <a:p>
            <a:pPr marL="457200" lvl="1" indent="0">
              <a:buNone/>
            </a:pPr>
            <a:endParaRPr lang="fi-FI" sz="1300" dirty="0"/>
          </a:p>
          <a:p>
            <a:pPr marL="0" indent="0">
              <a:buNone/>
            </a:pPr>
            <a:r>
              <a:rPr lang="fi-FI" sz="1700" dirty="0"/>
              <a:t> </a:t>
            </a:r>
          </a:p>
          <a:p>
            <a:pPr marL="0" indent="0">
              <a:buNone/>
            </a:pPr>
            <a:endParaRPr lang="fi-FI" sz="17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150" y="4067834"/>
            <a:ext cx="4070453" cy="258338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869" y="1146878"/>
            <a:ext cx="3984048" cy="2786178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4CFF4F96-75DD-143C-043F-79E85E53F83F}"/>
              </a:ext>
            </a:extLst>
          </p:cNvPr>
          <p:cNvGrpSpPr/>
          <p:nvPr/>
        </p:nvGrpSpPr>
        <p:grpSpPr>
          <a:xfrm>
            <a:off x="5203182" y="3380973"/>
            <a:ext cx="3744388" cy="701179"/>
            <a:chOff x="2350603" y="3043239"/>
            <a:chExt cx="3744388" cy="701179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5F8FFB4D-C3C1-A871-993D-8C286C76054D}"/>
                </a:ext>
              </a:extLst>
            </p:cNvPr>
            <p:cNvSpPr/>
            <p:nvPr/>
          </p:nvSpPr>
          <p:spPr>
            <a:xfrm>
              <a:off x="2350603" y="3043239"/>
              <a:ext cx="3744388" cy="70117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5CD898D9-68F5-1D80-5E54-2C2D9889BBD4}"/>
                </a:ext>
              </a:extLst>
            </p:cNvPr>
            <p:cNvSpPr txBox="1"/>
            <p:nvPr/>
          </p:nvSpPr>
          <p:spPr>
            <a:xfrm>
              <a:off x="2350603" y="3043239"/>
              <a:ext cx="3744388" cy="70117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200" kern="1200" dirty="0"/>
                <a:t>n. 4000 kuntoutujaa per vuosi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200" kern="1200" dirty="0"/>
                <a:t>(keskimäärin 104,6 asiakasta/päivä)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16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Kuntoutuksella kohti aktiivista arkea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Intensiteetti korkea – kuntoutusohjelmaa päivittäin ohjattuna 5 tuntia huomioiden </a:t>
            </a:r>
            <a:r>
              <a:rPr lang="fi-FI" dirty="0" err="1"/>
              <a:t>kjan</a:t>
            </a:r>
            <a:r>
              <a:rPr lang="fi-FI" dirty="0"/>
              <a:t> voimavarat</a:t>
            </a:r>
          </a:p>
          <a:p>
            <a:r>
              <a:rPr lang="fi-FI" dirty="0"/>
              <a:t>Tavoitteellisuus, yksilöllisyys </a:t>
            </a:r>
          </a:p>
          <a:p>
            <a:r>
              <a:rPr lang="fi-FI" dirty="0"/>
              <a:t>Moniammatillisuus</a:t>
            </a:r>
          </a:p>
          <a:p>
            <a:r>
              <a:rPr lang="fi-FI" dirty="0"/>
              <a:t>Hoivaa ja apua saatavilla 24/7 </a:t>
            </a:r>
          </a:p>
          <a:p>
            <a:r>
              <a:rPr lang="fi-FI" dirty="0"/>
              <a:t>Vertaistuki</a:t>
            </a:r>
          </a:p>
          <a:p>
            <a:r>
              <a:rPr lang="fi-FI" dirty="0"/>
              <a:t>Yhteistyöverkostot kotipaikkakunnalla </a:t>
            </a:r>
          </a:p>
          <a:p>
            <a:r>
              <a:rPr lang="fi-FI" dirty="0"/>
              <a:t>Taustalla hyvät kuntoutuskäytännöt ja Käypä Hoito-suositukset, ICF- viitekehys </a:t>
            </a:r>
          </a:p>
        </p:txBody>
      </p:sp>
    </p:spTree>
    <p:extLst>
      <p:ext uri="{BB962C8B-B14F-4D97-AF65-F5344CB8AC3E}">
        <p14:creationId xmlns:p14="http://schemas.microsoft.com/office/powerpoint/2010/main" val="286786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DF301-6553-86D3-78FF-43A8EF3E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b="1" dirty="0"/>
              <a:t>Kelan järjestämät kuntoutuspalvelut Kruunupuistossa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B67AB1-D1C3-CFD9-8CBF-C1E54650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316013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Kela vaativa/erittäin vaativa ja harkinnanvarainen moniammatillinen kuntoutus, kuntoutus- ja sopeutumisvalmennuskurssit , avoterapiat (</a:t>
            </a:r>
            <a:r>
              <a:rPr lang="fi-FI" dirty="0" err="1"/>
              <a:t>fysio</a:t>
            </a:r>
            <a:r>
              <a:rPr lang="fi-FI" dirty="0"/>
              <a:t>-, allas-, toimintaterapia)</a:t>
            </a:r>
          </a:p>
          <a:p>
            <a:r>
              <a:rPr lang="fi-FI" dirty="0"/>
              <a:t>Vuosittain yli 150 kurssia, ohjaus kursseille + yksilökuntoutukseen terv. huollon kautta</a:t>
            </a:r>
          </a:p>
          <a:p>
            <a:r>
              <a:rPr lang="fi-FI" b="1" dirty="0" err="1"/>
              <a:t>Huom</a:t>
            </a:r>
            <a:r>
              <a:rPr lang="fi-FI" b="1" dirty="0"/>
              <a:t>! Kuntoutusta myös yli 65 vuotiaille </a:t>
            </a:r>
          </a:p>
          <a:p>
            <a:r>
              <a:rPr lang="fi-FI" b="1" dirty="0"/>
              <a:t>Hv-alueen kannattaa hyödyntää Kelan rahoittamia </a:t>
            </a:r>
            <a:r>
              <a:rPr lang="fi-FI" dirty="0"/>
              <a:t>palveluja mahdollisimman tehokkaasti</a:t>
            </a:r>
          </a:p>
          <a:p>
            <a:pPr marL="0" indent="0">
              <a:buNone/>
            </a:pPr>
            <a:r>
              <a:rPr lang="fi-FI" dirty="0"/>
              <a:t>          hyöty alueen asukkaille ja sitä kautta koko</a:t>
            </a:r>
          </a:p>
          <a:p>
            <a:pPr marL="0" indent="0">
              <a:buNone/>
            </a:pPr>
            <a:r>
              <a:rPr lang="fi-FI" dirty="0"/>
              <a:t>    alueelle.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6F9C2712-2CD8-DECA-046A-A3E56EF911EA}"/>
              </a:ext>
            </a:extLst>
          </p:cNvPr>
          <p:cNvSpPr/>
          <p:nvPr/>
        </p:nvSpPr>
        <p:spPr>
          <a:xfrm>
            <a:off x="971600" y="551723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08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7731B5-4EC3-9E3D-38CD-1893D471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Hyödyt asiakkaalle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CB64AF-F971-292F-DA92-3084CAEF7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316013"/>
            <a:ext cx="8229600" cy="435334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Työ- ja toimintakyvyn, arjen toiminnan kohentuminen</a:t>
            </a:r>
          </a:p>
          <a:p>
            <a:r>
              <a:rPr lang="fi-FI" dirty="0"/>
              <a:t>kuntoutujan aktiivisuuden lisääminen kuntoutujalle merkityksellisissä arjen toiminnoissa </a:t>
            </a:r>
          </a:p>
          <a:p>
            <a:r>
              <a:rPr lang="fi-FI" dirty="0"/>
              <a:t>Vertaistuen saaminen </a:t>
            </a:r>
          </a:p>
          <a:p>
            <a:r>
              <a:rPr lang="fi-FI" dirty="0"/>
              <a:t>Kela maksaa kuntoutuksen (sis. kuntoutus + täysihoito) + matkakulut (matkoista pieni omavastuu). </a:t>
            </a:r>
          </a:p>
          <a:p>
            <a:r>
              <a:rPr lang="fi-FI" dirty="0"/>
              <a:t>Kela maksaa  kuntoutusrahaa, jos kuntoutuja on 16–67-vuotias. </a:t>
            </a:r>
          </a:p>
        </p:txBody>
      </p:sp>
    </p:spTree>
    <p:extLst>
      <p:ext uri="{BB962C8B-B14F-4D97-AF65-F5344CB8AC3E}">
        <p14:creationId xmlns:p14="http://schemas.microsoft.com/office/powerpoint/2010/main" val="54535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ruunupuisto">
      <a:dk1>
        <a:sysClr val="windowText" lastClr="000000"/>
      </a:dk1>
      <a:lt1>
        <a:srgbClr val="FFFFFF"/>
      </a:lt1>
      <a:dk2>
        <a:srgbClr val="262626"/>
      </a:dk2>
      <a:lt2>
        <a:srgbClr val="FFFFFF"/>
      </a:lt2>
      <a:accent1>
        <a:srgbClr val="A0BF38"/>
      </a:accent1>
      <a:accent2>
        <a:srgbClr val="289548"/>
      </a:accent2>
      <a:accent3>
        <a:srgbClr val="5229B6"/>
      </a:accent3>
      <a:accent4>
        <a:srgbClr val="C4007A"/>
      </a:accent4>
      <a:accent5>
        <a:srgbClr val="9B005B"/>
      </a:accent5>
      <a:accent6>
        <a:srgbClr val="FFC000"/>
      </a:accent6>
      <a:hlink>
        <a:srgbClr val="289548"/>
      </a:hlink>
      <a:folHlink>
        <a:srgbClr val="289548"/>
      </a:folHlink>
    </a:clrScheme>
    <a:fontScheme name="Kruunupuis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7435</TotalTime>
  <Words>754</Words>
  <Application>Microsoft Office PowerPoint</Application>
  <PresentationFormat>Näytössä katseltava diaesitys (4:3)</PresentationFormat>
  <Paragraphs>176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Bradley Hand ITC</vt:lpstr>
      <vt:lpstr>Calibri</vt:lpstr>
      <vt:lpstr>Tahoma</vt:lpstr>
      <vt:lpstr>Wingdings</vt:lpstr>
      <vt:lpstr>Office-teema</vt:lpstr>
      <vt:lpstr>Tervetuloa! </vt:lpstr>
      <vt:lpstr>Talon tarina </vt:lpstr>
      <vt:lpstr>Talon tarina </vt:lpstr>
      <vt:lpstr>PowerPoint-esitys</vt:lpstr>
      <vt:lpstr>PowerPoint-esitys</vt:lpstr>
      <vt:lpstr>PowerPoint-esitys</vt:lpstr>
      <vt:lpstr>Kuntoutuksella kohti aktiivista arkea </vt:lpstr>
      <vt:lpstr>Kelan järjestämät kuntoutuspalvelut Kruunupuistossa  </vt:lpstr>
      <vt:lpstr>Hyödyt asiakkaalle</vt:lpstr>
      <vt:lpstr>Kelan kuntoutus</vt:lpstr>
      <vt:lpstr>B-lausunto kuntoutusta varten: </vt:lpstr>
      <vt:lpstr> Lausunnon sisältö:  </vt:lpstr>
      <vt:lpstr>Kelan kuntoutukseen hakeminen </vt:lpstr>
      <vt:lpstr>PowerPoint-esitys</vt:lpstr>
      <vt:lpstr>Palvelut terv.huolto: </vt:lpstr>
      <vt:lpstr> </vt:lpstr>
      <vt:lpstr> </vt:lpstr>
      <vt:lpstr>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grafical</dc:creator>
  <cp:lastModifiedBy>Tiina Riikonen</cp:lastModifiedBy>
  <cp:revision>657</cp:revision>
  <cp:lastPrinted>2018-11-27T12:56:03Z</cp:lastPrinted>
  <dcterms:created xsi:type="dcterms:W3CDTF">2013-04-04T08:37:12Z</dcterms:created>
  <dcterms:modified xsi:type="dcterms:W3CDTF">2024-04-18T13:27:56Z</dcterms:modified>
</cp:coreProperties>
</file>